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6" r:id="rId2"/>
    <p:sldId id="366" r:id="rId3"/>
    <p:sldId id="257" r:id="rId4"/>
    <p:sldId id="382" r:id="rId5"/>
    <p:sldId id="380" r:id="rId6"/>
    <p:sldId id="261" r:id="rId7"/>
    <p:sldId id="397" r:id="rId8"/>
    <p:sldId id="271" r:id="rId9"/>
    <p:sldId id="381" r:id="rId10"/>
    <p:sldId id="392" r:id="rId11"/>
    <p:sldId id="393" r:id="rId12"/>
    <p:sldId id="402" r:id="rId13"/>
    <p:sldId id="376" r:id="rId14"/>
    <p:sldId id="377" r:id="rId15"/>
    <p:sldId id="398" r:id="rId16"/>
    <p:sldId id="387" r:id="rId17"/>
    <p:sldId id="396" r:id="rId18"/>
    <p:sldId id="395" r:id="rId19"/>
    <p:sldId id="389" r:id="rId20"/>
    <p:sldId id="401" r:id="rId21"/>
    <p:sldId id="399" r:id="rId22"/>
    <p:sldId id="403" r:id="rId23"/>
    <p:sldId id="378" r:id="rId24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A539E31B-DA78-4CC2-B900-E11413C7A448}">
          <p14:sldIdLst>
            <p14:sldId id="256"/>
            <p14:sldId id="366"/>
            <p14:sldId id="257"/>
            <p14:sldId id="382"/>
            <p14:sldId id="380"/>
            <p14:sldId id="261"/>
            <p14:sldId id="397"/>
            <p14:sldId id="271"/>
            <p14:sldId id="381"/>
            <p14:sldId id="392"/>
            <p14:sldId id="393"/>
            <p14:sldId id="402"/>
            <p14:sldId id="376"/>
            <p14:sldId id="377"/>
            <p14:sldId id="398"/>
            <p14:sldId id="387"/>
            <p14:sldId id="396"/>
            <p14:sldId id="395"/>
            <p14:sldId id="389"/>
            <p14:sldId id="401"/>
            <p14:sldId id="399"/>
            <p14:sldId id="403"/>
            <p14:sldId id="378"/>
          </p14:sldIdLst>
        </p14:section>
        <p14:section name="مقطع بدون عنوان" id="{79AB9CF4-09FE-48B4-9F59-C3DB9202F0D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454" autoAdjust="0"/>
  </p:normalViewPr>
  <p:slideViewPr>
    <p:cSldViewPr>
      <p:cViewPr varScale="1">
        <p:scale>
          <a:sx n="66" d="100"/>
          <a:sy n="66" d="100"/>
        </p:scale>
        <p:origin x="12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AA007A3-927D-4DAA-9814-8FADFC402841}" type="datetimeFigureOut">
              <a:rPr lang="ar-SY" smtClean="0"/>
              <a:pPr/>
              <a:t>30/05/1445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5AE7CEF-6BF6-43DC-A494-5D25078F28C9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51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40278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9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96221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10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65505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11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3917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ar-S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ar-AE" dirty="0" smtClean="0"/>
              <a:t>حزيران </a:t>
            </a:r>
            <a:r>
              <a:rPr lang="en-US" dirty="0" smtClean="0"/>
              <a:t>2014</a:t>
            </a:r>
            <a:endParaRPr lang="ar-S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1623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A38-4699-458B-8E73-24432CDE34D5}" type="datetime8">
              <a:rPr lang="ar-SY" smtClean="0"/>
              <a:pPr/>
              <a:t>12 كانون الأول، 23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0384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6B3F-E6A8-4C6E-A53F-F016DB93695C}" type="datetime8">
              <a:rPr lang="ar-SY" smtClean="0"/>
              <a:pPr/>
              <a:t>12 كانون الأول، 23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6038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84C1-783E-40E1-A280-C416E1CBD01D}" type="datetime8">
              <a:rPr lang="ar-SY" smtClean="0"/>
              <a:pPr/>
              <a:t>12 كانون الأول، 23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248" y="6356350"/>
            <a:ext cx="2895600" cy="365125"/>
          </a:xfrm>
        </p:spPr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0693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0A75-A68E-4D99-B200-A302F41F1720}" type="datetime8">
              <a:rPr lang="ar-SY" smtClean="0"/>
              <a:pPr/>
              <a:t>12 كانون الأول، 23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4500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5668-F892-4588-AC57-C078CFFB068A}" type="datetime8">
              <a:rPr lang="ar-SY" smtClean="0"/>
              <a:pPr/>
              <a:t>12 كانون الأول، 23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175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B25C-E7AC-4EF2-B0C6-386F3ED097AD}" type="datetime8">
              <a:rPr lang="ar-SY" smtClean="0"/>
              <a:pPr/>
              <a:t>12 كانون الأول، 23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8229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8AD7-C220-4D3B-8ACA-292EDF4912C2}" type="datetime8">
              <a:rPr lang="ar-SY" smtClean="0"/>
              <a:pPr/>
              <a:t>12 كانون الأول، 23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3255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2FB9-6117-4C3A-A584-3BCBEF8869F6}" type="datetime8">
              <a:rPr lang="ar-SY" smtClean="0"/>
              <a:pPr/>
              <a:t>12 كانون الأول، 23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3801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DEEB-6E6E-4330-8375-EB43D3788678}" type="datetime8">
              <a:rPr lang="ar-SY" smtClean="0"/>
              <a:pPr/>
              <a:t>12 كانون الأول، 23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379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4D39-9781-4086-BE9C-8CFCCF9DACEC}" type="datetime8">
              <a:rPr lang="ar-SY" smtClean="0"/>
              <a:pPr/>
              <a:t>12 كانون الأول، 23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238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1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ar-AE" dirty="0" smtClean="0"/>
              <a:t> </a:t>
            </a:r>
            <a:r>
              <a:rPr lang="en-US" dirty="0" smtClean="0"/>
              <a:t>18 </a:t>
            </a:r>
            <a:r>
              <a:rPr lang="ar-AE" dirty="0" smtClean="0"/>
              <a:t>حزيران </a:t>
            </a:r>
            <a:r>
              <a:rPr lang="en-US" dirty="0" smtClean="0"/>
              <a:t>2014</a:t>
            </a:r>
            <a:endParaRPr lang="ar-S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40" y="6356350"/>
            <a:ext cx="2895600" cy="36512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1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ar-SY" dirty="0" smtClean="0"/>
              <a:t>د.ياني محمد فائد حاج حسن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231624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484784"/>
            <a:ext cx="7772400" cy="1470025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800" b="1" dirty="0" smtClean="0"/>
              <a:t>OFF-LABEL USE OF </a:t>
            </a:r>
            <a:r>
              <a:rPr lang="en-US" sz="4800" b="1" dirty="0" err="1" smtClean="0"/>
              <a:t>rFVIIa</a:t>
            </a:r>
            <a:endParaRPr lang="ar-SY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040" y="3581400"/>
            <a:ext cx="7772400" cy="2226568"/>
          </a:xfrm>
          <a:ln w="57150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ar-SY" sz="4000" b="1" dirty="0" smtClean="0">
                <a:solidFill>
                  <a:schemeClr val="tx1"/>
                </a:solidFill>
              </a:rPr>
              <a:t>إعداد </a:t>
            </a:r>
          </a:p>
          <a:p>
            <a:r>
              <a:rPr lang="ar-SY" sz="4000" b="1" dirty="0" smtClean="0">
                <a:solidFill>
                  <a:schemeClr val="tx1"/>
                </a:solidFill>
              </a:rPr>
              <a:t>ياني محمد فائد حاج حسن</a:t>
            </a:r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ar-SY" sz="4000" b="1" dirty="0" smtClean="0">
                <a:solidFill>
                  <a:schemeClr val="tx1"/>
                </a:solidFill>
              </a:rPr>
              <a:t>المؤتمرالثامن والعشرين للرابطة السورية لأطباء الأورام</a:t>
            </a:r>
          </a:p>
        </p:txBody>
      </p:sp>
    </p:spTree>
    <p:extLst>
      <p:ext uri="{BB962C8B-B14F-4D97-AF65-F5344CB8AC3E}">
        <p14:creationId xmlns:p14="http://schemas.microsoft.com/office/powerpoint/2010/main" val="20041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98" y="1524000"/>
            <a:ext cx="8473802" cy="3429000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ar-SY" dirty="0" smtClean="0"/>
              <a:t> دراسة أجريت على 301 مريض مع أذيات إنفجارية أو </a:t>
            </a:r>
            <a:r>
              <a:rPr lang="en-US" dirty="0" smtClean="0"/>
              <a:t>penetrating</a:t>
            </a:r>
            <a:r>
              <a:rPr lang="ar-SY" dirty="0" smtClean="0"/>
              <a:t> :</a:t>
            </a:r>
          </a:p>
          <a:p>
            <a:pPr marL="0" indent="0">
              <a:buNone/>
            </a:pPr>
            <a:r>
              <a:rPr lang="ar-SY" dirty="0" smtClean="0"/>
              <a:t>تم إعطاء</a:t>
            </a:r>
            <a:r>
              <a:rPr lang="en-US" dirty="0" err="1" smtClean="0"/>
              <a:t>rFVIIa</a:t>
            </a:r>
            <a:r>
              <a:rPr lang="ar-SY" dirty="0" smtClean="0"/>
              <a:t> بعد الوحدة الثامنة من </a:t>
            </a:r>
            <a:r>
              <a:rPr lang="en-US" dirty="0" smtClean="0"/>
              <a:t>RBCs</a:t>
            </a:r>
            <a:r>
              <a:rPr lang="ar-SY" dirty="0" smtClean="0"/>
              <a:t> على 3جرعات </a:t>
            </a:r>
          </a:p>
          <a:p>
            <a:pPr marL="0" indent="0">
              <a:buNone/>
            </a:pPr>
            <a:r>
              <a:rPr lang="ar-SY" dirty="0" smtClean="0"/>
              <a:t>الأولى 200مكغ/كغ والثانية 100مكغ/كغ بعد ساعة ونفس الجرعة بعد 3 ساعات .</a:t>
            </a:r>
          </a:p>
          <a:p>
            <a:pPr marL="0" indent="0">
              <a:buNone/>
            </a:pPr>
            <a:r>
              <a:rPr lang="ar-SY" dirty="0" smtClean="0"/>
              <a:t>أنقصت الحاجة للمزيد من عمليات نقل الدم </a:t>
            </a:r>
          </a:p>
          <a:p>
            <a:pPr marL="0" indent="0">
              <a:buNone/>
            </a:pPr>
            <a:r>
              <a:rPr lang="ar-SY" dirty="0" smtClean="0"/>
              <a:t>ولكن لاتأثير على نسبة الوفيات .</a:t>
            </a:r>
          </a:p>
        </p:txBody>
      </p:sp>
    </p:spTree>
    <p:extLst>
      <p:ext uri="{BB962C8B-B14F-4D97-AF65-F5344CB8AC3E}">
        <p14:creationId xmlns:p14="http://schemas.microsoft.com/office/powerpoint/2010/main" val="372874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98" y="1524000"/>
            <a:ext cx="8473802" cy="2971800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ar-SY" dirty="0" smtClean="0"/>
              <a:t> دراسة راجعة على 179 مريض مع رضوض دماغية (</a:t>
            </a:r>
            <a:r>
              <a:rPr lang="en-US" dirty="0" smtClean="0"/>
              <a:t>TBI</a:t>
            </a:r>
            <a:r>
              <a:rPr lang="ar-SY" dirty="0" smtClean="0"/>
              <a:t>): تم إنقاص فترة البقاء بالعناية ونقل البلازما عند إستخدام الـ </a:t>
            </a:r>
            <a:r>
              <a:rPr lang="en-US" dirty="0" err="1" smtClean="0"/>
              <a:t>rFVIIa</a:t>
            </a:r>
            <a:r>
              <a:rPr lang="ar-SY" dirty="0" smtClean="0"/>
              <a:t> .</a:t>
            </a:r>
          </a:p>
          <a:p>
            <a:pPr marL="0" indent="0">
              <a:buNone/>
            </a:pPr>
            <a:r>
              <a:rPr lang="ar-SY" dirty="0" smtClean="0"/>
              <a:t>دراسة أخرى على 63 مريض مع </a:t>
            </a:r>
            <a:r>
              <a:rPr lang="en-US" dirty="0" smtClean="0"/>
              <a:t>TBI</a:t>
            </a:r>
            <a:r>
              <a:rPr lang="ar-SY" dirty="0" smtClean="0"/>
              <a:t> أظهرت نتائج مماثلة .</a:t>
            </a:r>
            <a:endParaRPr lang="en-US" dirty="0" smtClean="0"/>
          </a:p>
          <a:p>
            <a:pPr marL="0" indent="0">
              <a:buNone/>
            </a:pPr>
            <a:r>
              <a:rPr lang="ar-SY" smtClean="0"/>
              <a:t>لكن هناك دراسات فضلت عدم إستخدامه بسبب زيادة الخثارات .</a:t>
            </a:r>
            <a:endParaRPr lang="ar-SY" dirty="0" smtClean="0"/>
          </a:p>
          <a:p>
            <a:pPr marL="0" indent="0">
              <a:buNone/>
            </a:pPr>
            <a:endParaRPr lang="ar-SY" dirty="0" smtClean="0"/>
          </a:p>
          <a:p>
            <a:pPr marL="0" indent="0">
              <a:buNone/>
            </a:pPr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124731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305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Y" b="1" dirty="0" smtClean="0"/>
              <a:t>إستخدام الـ </a:t>
            </a:r>
            <a:r>
              <a:rPr lang="en-US" b="1" dirty="0" err="1" smtClean="0"/>
              <a:t>rfVIIa</a:t>
            </a:r>
            <a:r>
              <a:rPr lang="ar-SY" b="1" dirty="0" smtClean="0"/>
              <a:t> بالجراحات</a:t>
            </a:r>
            <a:endParaRPr lang="ar-S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ar-SY" dirty="0" smtClean="0"/>
              <a:t> يكون الـ </a:t>
            </a:r>
            <a:r>
              <a:rPr lang="en-US" dirty="0" err="1" smtClean="0"/>
              <a:t>rFVIIa</a:t>
            </a:r>
            <a:r>
              <a:rPr lang="ar-SY" dirty="0" smtClean="0"/>
              <a:t> فعالا</a:t>
            </a:r>
            <a:r>
              <a:rPr lang="en-US" dirty="0" smtClean="0"/>
              <a:t>”</a:t>
            </a:r>
            <a:r>
              <a:rPr lang="ar-SY" dirty="0" smtClean="0"/>
              <a:t> بضبط النزف عند مرضى الجراحات القلبية .</a:t>
            </a:r>
          </a:p>
          <a:p>
            <a:pPr marL="0" indent="0">
              <a:buNone/>
            </a:pPr>
            <a:r>
              <a:rPr lang="ar-SY" dirty="0" smtClean="0"/>
              <a:t>ببعض التقارير تم تسريب (1-2) جرعة من الـ </a:t>
            </a:r>
            <a:r>
              <a:rPr lang="en-US" dirty="0" err="1" smtClean="0"/>
              <a:t>rFVIIa</a:t>
            </a:r>
            <a:r>
              <a:rPr lang="ar-SY" dirty="0" smtClean="0"/>
              <a:t> بمقدار (90-120) مكغ/كغ</a:t>
            </a:r>
            <a:r>
              <a:rPr lang="en-US" dirty="0" smtClean="0"/>
              <a:t> </a:t>
            </a:r>
            <a:r>
              <a:rPr lang="ar-SY" dirty="0" smtClean="0"/>
              <a:t> مما حقق إرقاء طبيعي.</a:t>
            </a:r>
          </a:p>
          <a:p>
            <a:pPr marL="0" indent="0">
              <a:buNone/>
            </a:pPr>
            <a:r>
              <a:rPr lang="ar-SY" dirty="0"/>
              <a:t> </a:t>
            </a:r>
            <a:r>
              <a:rPr lang="ar-SY" dirty="0" smtClean="0"/>
              <a:t>ومع ذلك فكان هناك تقارير أخرى أظهرت أنه ليس فعالا</a:t>
            </a:r>
            <a:r>
              <a:rPr lang="en-US" dirty="0" smtClean="0"/>
              <a:t>”</a:t>
            </a:r>
            <a:r>
              <a:rPr lang="ar-SY" dirty="0" smtClean="0"/>
              <a:t> دائما</a:t>
            </a:r>
            <a:r>
              <a:rPr lang="en-US" dirty="0" smtClean="0"/>
              <a:t>”</a:t>
            </a:r>
            <a:r>
              <a:rPr lang="ar-SY" dirty="0" smtClean="0"/>
              <a:t> .</a:t>
            </a:r>
          </a:p>
          <a:p>
            <a:pPr marL="0" indent="0">
              <a:buNone/>
            </a:pPr>
            <a:r>
              <a:rPr lang="ar-SY" dirty="0" smtClean="0"/>
              <a:t>حسب دراسة شملت 503 مرضى تبين وجود نقص بالحاجة لنقل الدم .لاتأثير على معدل الوفيات .</a:t>
            </a:r>
          </a:p>
          <a:p>
            <a:pPr marL="0" indent="0">
              <a:buNone/>
            </a:pPr>
            <a:r>
              <a:rPr lang="ar-SY" dirty="0" smtClean="0"/>
              <a:t>ذكرت بعض هذه الدراسات تزايد بمعدل الخثارات بمافيها النشبات .</a:t>
            </a:r>
          </a:p>
          <a:p>
            <a:pPr marL="0" indent="0">
              <a:buNone/>
            </a:pPr>
            <a:r>
              <a:rPr lang="ar-SY" dirty="0" smtClean="0"/>
              <a:t>حسب آخر المقترحات يفضل إستخدامه في حال الجراحات القلبية بأقل جرعة ممكنة والتي يفضل أن تكون أقل من 20مكغ/كغ بحيث تقلل معدل الخثار مع تحقيق الإرقاء المناسب ومازال الموضوع قيد البحث .</a:t>
            </a:r>
          </a:p>
          <a:p>
            <a:pPr marL="0" indent="0">
              <a:buNone/>
            </a:pPr>
            <a:endParaRPr lang="ar-SY" dirty="0" smtClean="0"/>
          </a:p>
          <a:p>
            <a:pPr marL="0" indent="0">
              <a:buNone/>
            </a:pPr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36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dirty="0" smtClean="0"/>
              <a:t> تم إستخدام </a:t>
            </a:r>
            <a:r>
              <a:rPr lang="en-US" dirty="0" err="1" smtClean="0"/>
              <a:t>rFVIIa</a:t>
            </a:r>
            <a:r>
              <a:rPr lang="ar-SY" dirty="0" smtClean="0"/>
              <a:t> لتقليل معدلات النزف عند الأطفال الذين يحضرون لجراحة الأورام الدموية الوجهية الكبيرة والمشوهة .</a:t>
            </a:r>
          </a:p>
          <a:p>
            <a:pPr marL="0" indent="0">
              <a:buNone/>
            </a:pPr>
            <a:r>
              <a:rPr lang="ar-SY" dirty="0" smtClean="0"/>
              <a:t>حيث تحسنت ساحة العمل الجراحي وقل النزف عند إستخدامه وقائيا</a:t>
            </a:r>
            <a:r>
              <a:rPr lang="en-US" dirty="0" smtClean="0"/>
              <a:t>”</a:t>
            </a:r>
            <a:r>
              <a:rPr lang="ar-SY" dirty="0" smtClean="0"/>
              <a:t> في هذه الحالة .</a:t>
            </a:r>
          </a:p>
          <a:p>
            <a:pPr marL="0" indent="0">
              <a:buNone/>
            </a:pPr>
            <a:r>
              <a:rPr lang="ar-SY" dirty="0" smtClean="0"/>
              <a:t>ولم يتعرض أي طفل لأي إختلاط مهم بفعل العامل .</a:t>
            </a:r>
          </a:p>
          <a:p>
            <a:r>
              <a:rPr lang="ar-SY" dirty="0"/>
              <a:t> </a:t>
            </a:r>
            <a:r>
              <a:rPr lang="ar-SY" dirty="0" smtClean="0"/>
              <a:t>تم إجراء دراسة لإعطاء </a:t>
            </a:r>
            <a:r>
              <a:rPr lang="en-US" dirty="0" err="1" smtClean="0"/>
              <a:t>rFVIIa</a:t>
            </a:r>
            <a:r>
              <a:rPr lang="ar-SY" dirty="0" smtClean="0"/>
              <a:t> عند المرضى بدون إضطرابات بعوامل التخثر يحضرون لإستئصال بروستات حيث أعطي بجرعة </a:t>
            </a:r>
            <a:r>
              <a:rPr lang="en-US" dirty="0" smtClean="0"/>
              <a:t>40</a:t>
            </a:r>
            <a:r>
              <a:rPr lang="ar-SY" dirty="0" smtClean="0"/>
              <a:t>م</a:t>
            </a:r>
            <a:r>
              <a:rPr lang="ar-SY" dirty="0"/>
              <a:t>ك</a:t>
            </a:r>
            <a:r>
              <a:rPr lang="ar-SY" dirty="0" smtClean="0"/>
              <a:t>غ/كغ حيث قلل العامل النزف وقلل الحاجة لنقل الدم .</a:t>
            </a:r>
          </a:p>
        </p:txBody>
      </p:sp>
    </p:spTree>
    <p:extLst>
      <p:ext uri="{BB962C8B-B14F-4D97-AF65-F5344CB8AC3E}">
        <p14:creationId xmlns:p14="http://schemas.microsoft.com/office/powerpoint/2010/main" val="29545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4581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6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sz="4800" b="1" dirty="0" smtClean="0"/>
              <a:t>النزوف الرئوية</a:t>
            </a:r>
            <a:endParaRPr lang="ar-SA" sz="48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ar-SY" dirty="0" smtClean="0"/>
              <a:t> أظهرت الدراسات فائدة الـ </a:t>
            </a:r>
            <a:r>
              <a:rPr lang="en-US" dirty="0" err="1" smtClean="0"/>
              <a:t>rFVIIa</a:t>
            </a:r>
            <a:r>
              <a:rPr lang="ar-SY" dirty="0" smtClean="0"/>
              <a:t> لضبط النزف الرئوي في نفث الدم الكتلي أو نزف الأسناخ المنتشر سواء كانت لاحقة لذات رئة أو </a:t>
            </a:r>
            <a:r>
              <a:rPr lang="en-US" dirty="0" smtClean="0"/>
              <a:t>HCT</a:t>
            </a:r>
            <a:r>
              <a:rPr lang="ar-SY" dirty="0" smtClean="0"/>
              <a:t> أو نقائل من كوريوكارسينوما أو إلتهاب الأوعية المجهري .</a:t>
            </a:r>
          </a:p>
          <a:p>
            <a:r>
              <a:rPr lang="ar-SY" dirty="0"/>
              <a:t> </a:t>
            </a:r>
            <a:r>
              <a:rPr lang="ar-SY" dirty="0" smtClean="0"/>
              <a:t>بدراسة راجعة عام 2017 على خدج ناقصي الوزن والمقبولين بوحدة العناية المشددة ويتظاهرون بنزف مهدد للحياة : لوحظ أن إعطاء </a:t>
            </a:r>
            <a:r>
              <a:rPr lang="en-US" dirty="0" err="1" smtClean="0"/>
              <a:t>rFVIIa</a:t>
            </a:r>
            <a:r>
              <a:rPr lang="ar-SY" dirty="0" smtClean="0"/>
              <a:t> بجرعة50مكغ/كغ خلال 30 دقيقة من بدء النزف الرئوي أوقف لديهم النزف وقلل الحاجة لنقل الدم لكن لم تنقص نسبة النزف داخل البطينات أو معدل الوفيات .</a:t>
            </a:r>
          </a:p>
        </p:txBody>
      </p:sp>
    </p:spTree>
    <p:extLst>
      <p:ext uri="{BB962C8B-B14F-4D97-AF65-F5344CB8AC3E}">
        <p14:creationId xmlns:p14="http://schemas.microsoft.com/office/powerpoint/2010/main" val="321533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sz="4800" b="1" dirty="0" smtClean="0"/>
              <a:t>النزوف بعد الولادة</a:t>
            </a:r>
            <a:endParaRPr lang="ar-SA" sz="48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ar-SY" dirty="0" smtClean="0"/>
              <a:t>البيانات محدودة حول إستخدام الـ </a:t>
            </a:r>
            <a:r>
              <a:rPr lang="en-US" dirty="0" err="1" smtClean="0"/>
              <a:t>rFVIIa</a:t>
            </a:r>
            <a:r>
              <a:rPr lang="ar-SY" dirty="0" smtClean="0"/>
              <a:t> عند الحوامل.</a:t>
            </a:r>
          </a:p>
          <a:p>
            <a:r>
              <a:rPr lang="ar-SY" dirty="0"/>
              <a:t> </a:t>
            </a:r>
            <a:r>
              <a:rPr lang="ar-SY" dirty="0" smtClean="0"/>
              <a:t>واحدة من أكبر الدراسات ضمت 110 حوامل تلقين الـ </a:t>
            </a:r>
            <a:r>
              <a:rPr lang="en-US" dirty="0" err="1" smtClean="0"/>
              <a:t>rFVIIa</a:t>
            </a:r>
            <a:r>
              <a:rPr lang="ar-SY" dirty="0" smtClean="0"/>
              <a:t> وكانت المعالجة فعالة .</a:t>
            </a:r>
          </a:p>
          <a:p>
            <a:r>
              <a:rPr lang="ar-SY" dirty="0"/>
              <a:t> </a:t>
            </a:r>
            <a:r>
              <a:rPr lang="ar-SY" dirty="0" smtClean="0"/>
              <a:t>حيث كان فعالا</a:t>
            </a:r>
            <a:r>
              <a:rPr lang="en-US" dirty="0" smtClean="0"/>
              <a:t>”</a:t>
            </a:r>
            <a:r>
              <a:rPr lang="ar-SY" dirty="0" smtClean="0"/>
              <a:t> في :</a:t>
            </a:r>
          </a:p>
          <a:p>
            <a:pPr marL="0" indent="0">
              <a:buNone/>
            </a:pPr>
            <a:r>
              <a:rPr lang="ar-SY" dirty="0" smtClean="0"/>
              <a:t>عوز العامل السابع – الأضداد المكتسبة تجاه عوامل التخثر – إضطرابات الصفيحات الوراثية – النزوف بعد الولادة .</a:t>
            </a:r>
          </a:p>
          <a:p>
            <a:r>
              <a:rPr lang="ar-SY" dirty="0"/>
              <a:t> </a:t>
            </a:r>
            <a:r>
              <a:rPr lang="ar-SY" dirty="0" smtClean="0"/>
              <a:t>عادة يمكن السيطرة على النزف بعد الولادة بالـ </a:t>
            </a:r>
            <a:r>
              <a:rPr lang="en-US" dirty="0" smtClean="0"/>
              <a:t>tranexamic acid</a:t>
            </a:r>
            <a:r>
              <a:rPr lang="ar-SY" dirty="0" smtClean="0"/>
              <a:t> بدون حوادث خثارية .</a:t>
            </a:r>
          </a:p>
          <a:p>
            <a:r>
              <a:rPr lang="ar-SY" dirty="0" smtClean="0"/>
              <a:t>عند الحاجة يمكن إضافة </a:t>
            </a:r>
            <a:r>
              <a:rPr lang="en-US" dirty="0" err="1" smtClean="0"/>
              <a:t>rFVIIa</a:t>
            </a:r>
            <a:r>
              <a:rPr lang="ar-SY" dirty="0" smtClean="0"/>
              <a:t> لدعم الإرقاء مع عدم ملاحظة زيادة بالحوادث الخثارية .</a:t>
            </a:r>
          </a:p>
        </p:txBody>
      </p:sp>
    </p:spTree>
    <p:extLst>
      <p:ext uri="{BB962C8B-B14F-4D97-AF65-F5344CB8AC3E}">
        <p14:creationId xmlns:p14="http://schemas.microsoft.com/office/powerpoint/2010/main" val="12089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sz="4800" b="1" dirty="0" smtClean="0"/>
              <a:t>إستخدام الـ </a:t>
            </a:r>
            <a:r>
              <a:rPr lang="en-US" sz="4800" b="1" dirty="0" err="1" smtClean="0"/>
              <a:t>rFVIIa</a:t>
            </a:r>
            <a:r>
              <a:rPr lang="ar-SY" sz="4800" b="1" dirty="0" smtClean="0"/>
              <a:t> في الأمراض الكبدية</a:t>
            </a:r>
            <a:endParaRPr lang="ar-SA" sz="48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ar-SY" dirty="0"/>
              <a:t>  تم إجراء دراسة على 245 مريض تشمع كبد مع نزف معدي معوي تم علاجهم بـ 8 جرعات من </a:t>
            </a:r>
            <a:r>
              <a:rPr lang="en-US" dirty="0" err="1"/>
              <a:t>rFVIIa</a:t>
            </a:r>
            <a:r>
              <a:rPr lang="ar-SY" dirty="0"/>
              <a:t> بجرعة 100 مكغ/كغ مقارنة بالـ </a:t>
            </a:r>
            <a:r>
              <a:rPr lang="en-US" dirty="0"/>
              <a:t>placebo</a:t>
            </a:r>
            <a:r>
              <a:rPr lang="ar-SY" dirty="0"/>
              <a:t> .</a:t>
            </a:r>
          </a:p>
          <a:p>
            <a:pPr marL="0" indent="0">
              <a:buNone/>
            </a:pPr>
            <a:r>
              <a:rPr lang="ar-SY" dirty="0"/>
              <a:t>الهدف كان السيطرة على النزف خلال 24 ساعة من إعطاء </a:t>
            </a:r>
            <a:r>
              <a:rPr lang="en-US" dirty="0" err="1"/>
              <a:t>rfVIIa</a:t>
            </a:r>
            <a:r>
              <a:rPr lang="ar-SY" dirty="0"/>
              <a:t> .</a:t>
            </a:r>
          </a:p>
          <a:p>
            <a:pPr marL="0" indent="0">
              <a:buNone/>
            </a:pPr>
            <a:r>
              <a:rPr lang="ar-SY" dirty="0"/>
              <a:t>مرضى تشمع الكبد مع تصنيف</a:t>
            </a:r>
            <a:r>
              <a:rPr lang="en-US" dirty="0"/>
              <a:t>Child-</a:t>
            </a:r>
            <a:r>
              <a:rPr lang="en-US" dirty="0" err="1"/>
              <a:t>pugh</a:t>
            </a:r>
            <a:r>
              <a:rPr lang="en-US" dirty="0"/>
              <a:t> B-C</a:t>
            </a:r>
            <a:r>
              <a:rPr lang="ar-SY" dirty="0"/>
              <a:t> والذين تلقوا </a:t>
            </a:r>
            <a:r>
              <a:rPr lang="en-US" dirty="0" err="1"/>
              <a:t>rfVIIa</a:t>
            </a:r>
            <a:r>
              <a:rPr lang="ar-SY" dirty="0"/>
              <a:t> أظهروا سيطرة على النزف أفضل من المرضى الذين تلقوا </a:t>
            </a:r>
            <a:r>
              <a:rPr lang="en-US" dirty="0"/>
              <a:t>placebo</a:t>
            </a:r>
            <a:r>
              <a:rPr lang="ar-SY" dirty="0"/>
              <a:t> .</a:t>
            </a:r>
          </a:p>
          <a:p>
            <a:pPr marL="0" indent="0">
              <a:buNone/>
            </a:pPr>
            <a:r>
              <a:rPr lang="ar-SY" dirty="0"/>
              <a:t>بينما مرضى </a:t>
            </a:r>
            <a:r>
              <a:rPr lang="en-US" dirty="0"/>
              <a:t>Child-</a:t>
            </a:r>
            <a:r>
              <a:rPr lang="en-US" dirty="0" err="1"/>
              <a:t>pugh</a:t>
            </a:r>
            <a:r>
              <a:rPr lang="en-US" dirty="0"/>
              <a:t> A</a:t>
            </a:r>
            <a:r>
              <a:rPr lang="ar-SY" dirty="0"/>
              <a:t> لم يكن هناك فارق بين الـ</a:t>
            </a:r>
            <a:r>
              <a:rPr lang="en-US" dirty="0" err="1"/>
              <a:t>rfVIIa</a:t>
            </a:r>
            <a:r>
              <a:rPr lang="ar-SY" dirty="0"/>
              <a:t> والـ </a:t>
            </a:r>
            <a:r>
              <a:rPr lang="en-US" dirty="0"/>
              <a:t>placebo</a:t>
            </a:r>
            <a:r>
              <a:rPr lang="ar-SY" dirty="0"/>
              <a:t> .</a:t>
            </a:r>
          </a:p>
          <a:p>
            <a:pPr marL="0" indent="0">
              <a:buNone/>
            </a:pPr>
            <a:endParaRPr lang="ar-SY" dirty="0"/>
          </a:p>
          <a:p>
            <a:pPr marL="0" indent="0"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7630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0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ar-SY" dirty="0" smtClean="0"/>
              <a:t> تم إستخدام الـ</a:t>
            </a:r>
            <a:r>
              <a:rPr lang="en-US" dirty="0" err="1" smtClean="0"/>
              <a:t>rfVIIa</a:t>
            </a:r>
            <a:r>
              <a:rPr lang="ar-SY" dirty="0" smtClean="0"/>
              <a:t> بشكل وقائي قبل إجراء خزعة كبد عن طريق تنظير البطن (</a:t>
            </a:r>
            <a:r>
              <a:rPr lang="en-US" dirty="0" smtClean="0"/>
              <a:t>laparoscopic liver biopsy</a:t>
            </a:r>
            <a:r>
              <a:rPr lang="ar-SY" dirty="0" smtClean="0"/>
              <a:t>) .</a:t>
            </a:r>
          </a:p>
          <a:p>
            <a:pPr marL="0" indent="0">
              <a:buNone/>
            </a:pPr>
            <a:r>
              <a:rPr lang="ar-SY" dirty="0" smtClean="0"/>
              <a:t>ذكرت التقارير أنه تم ضبط النزف عند 74% من المرضى الذين عولجوا بالعامل السابع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dirty="0" smtClean="0"/>
              <a:t> ظهر بالنهاية أن إستخدام الـ </a:t>
            </a:r>
            <a:r>
              <a:rPr lang="en-US" dirty="0" err="1" smtClean="0"/>
              <a:t>rFVIIa</a:t>
            </a:r>
            <a:r>
              <a:rPr lang="ar-SY" dirty="0" smtClean="0"/>
              <a:t> غير مفيد لتدبير مرضى الكبد قبل الجراحات الكبرى أو نزوف الدوالي أو النزف المعدي المعوي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dirty="0"/>
              <a:t> </a:t>
            </a:r>
            <a:r>
              <a:rPr lang="ar-SY" dirty="0" smtClean="0"/>
              <a:t>المشكلة الأساسية في النزف عند مرضى التشمع مرتبط بضغط وريد الباب أكثر من إضطرابات عوامل التخثر .</a:t>
            </a:r>
          </a:p>
          <a:p>
            <a:pPr>
              <a:buFont typeface="Wingdings" panose="05000000000000000000" pitchFamily="2" charset="2"/>
              <a:buChar char="§"/>
            </a:pPr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25534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sz="4800" b="1" dirty="0" smtClean="0"/>
              <a:t>الإضطرابات الدموية النادرة </a:t>
            </a:r>
            <a:endParaRPr lang="ar-SA" sz="48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dirty="0" smtClean="0"/>
              <a:t> الدراسات التي تظهر دور الـ </a:t>
            </a:r>
            <a:r>
              <a:rPr lang="en-US" dirty="0" err="1" smtClean="0"/>
              <a:t>rFVIIa</a:t>
            </a:r>
            <a:r>
              <a:rPr lang="ar-SY" dirty="0" smtClean="0"/>
              <a:t> بال</a:t>
            </a:r>
            <a:r>
              <a:rPr lang="ar-SY" dirty="0"/>
              <a:t>إ</a:t>
            </a:r>
            <a:r>
              <a:rPr lang="ar-SY" dirty="0" smtClean="0"/>
              <a:t>ضطرابات الدموية النادرة ليست أكثر من دراسات صغيرة .</a:t>
            </a:r>
          </a:p>
          <a:p>
            <a:r>
              <a:rPr lang="ar-SY" dirty="0" smtClean="0"/>
              <a:t>تتضمن هذه الإضطرابات :</a:t>
            </a:r>
          </a:p>
          <a:p>
            <a:pPr marL="0" indent="0">
              <a:buNone/>
            </a:pPr>
            <a:r>
              <a:rPr lang="ar-SY" dirty="0" smtClean="0"/>
              <a:t>إضطرابات وظائف الصفيحات عدا </a:t>
            </a:r>
            <a:r>
              <a:rPr lang="en-US" dirty="0" smtClean="0"/>
              <a:t>GT</a:t>
            </a:r>
            <a:r>
              <a:rPr lang="ar-SY" dirty="0" smtClean="0"/>
              <a:t> والتي يمكن إستخدام </a:t>
            </a:r>
            <a:r>
              <a:rPr lang="en-US" dirty="0" err="1" smtClean="0"/>
              <a:t>rFVIIa</a:t>
            </a:r>
            <a:r>
              <a:rPr lang="ar-SY" dirty="0" smtClean="0"/>
              <a:t> في حال فشل نقل الصفيحات .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746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Y" dirty="0" smtClean="0"/>
              <a:t>الخلاصة :</a:t>
            </a:r>
          </a:p>
          <a:p>
            <a:pPr marL="0" indent="0">
              <a:buNone/>
            </a:pPr>
            <a:r>
              <a:rPr lang="ar-SY" dirty="0" smtClean="0"/>
              <a:t>تتوسع بشكل واضح إستخدامات الـ </a:t>
            </a:r>
            <a:r>
              <a:rPr lang="en-US" dirty="0" err="1" smtClean="0"/>
              <a:t>rFVIIa</a:t>
            </a:r>
            <a:r>
              <a:rPr lang="ar-SY" dirty="0" smtClean="0"/>
              <a:t> لكن دائما</a:t>
            </a:r>
            <a:r>
              <a:rPr lang="en-US" dirty="0" smtClean="0"/>
              <a:t>”</a:t>
            </a:r>
            <a:r>
              <a:rPr lang="ar-SY" dirty="0" smtClean="0"/>
              <a:t> بالإستخدامات الـ </a:t>
            </a:r>
            <a:r>
              <a:rPr lang="en-US" dirty="0" smtClean="0"/>
              <a:t>off-label </a:t>
            </a:r>
            <a:r>
              <a:rPr lang="ar-SY" dirty="0"/>
              <a:t> </a:t>
            </a:r>
            <a:r>
              <a:rPr lang="ar-SY" dirty="0" smtClean="0"/>
              <a:t>يجب موازنة فوائد الدواء مقابل إختلاطاته مع مراعاة كلفته العالية .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2564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sz="4800" b="1" dirty="0" smtClean="0"/>
              <a:t>إستخدام الـ </a:t>
            </a:r>
            <a:r>
              <a:rPr lang="en-US" sz="4800" b="1" dirty="0" err="1" smtClean="0"/>
              <a:t>rVIIa</a:t>
            </a:r>
            <a:r>
              <a:rPr lang="ar-SY" sz="4800" b="1" dirty="0" smtClean="0"/>
              <a:t> في الأمراض الدموية</a:t>
            </a:r>
            <a:endParaRPr lang="ar-SY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98" y="609600"/>
            <a:ext cx="8473802" cy="5486400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ar-SY" dirty="0"/>
              <a:t>  كانت بداية إستخدامه </a:t>
            </a:r>
            <a:r>
              <a:rPr lang="ar-SY" dirty="0" smtClean="0"/>
              <a:t>عند المرضى غير المصابين بالناعور كفكرة </a:t>
            </a:r>
            <a:r>
              <a:rPr lang="ar-SY" dirty="0"/>
              <a:t>عند جندي عانى من نزف غزير بعد طلق ناري على البطن .</a:t>
            </a:r>
          </a:p>
          <a:p>
            <a:pPr marL="0" indent="0">
              <a:buNone/>
            </a:pPr>
            <a:r>
              <a:rPr lang="ar-SY" dirty="0"/>
              <a:t>حيث إحتاج لجراحة كبرى لضبط النزف مع نقل كريات حمر وبلازما ورسابة قرية وصفيحات مع إختلاطات كبيرة </a:t>
            </a:r>
            <a:r>
              <a:rPr lang="ar-SY" dirty="0" smtClean="0"/>
              <a:t>من إضطرابات </a:t>
            </a:r>
            <a:r>
              <a:rPr lang="ar-SY" dirty="0"/>
              <a:t>بعوامل التخثر وإنحلال الفيبرين فتم إعطاء </a:t>
            </a:r>
            <a:r>
              <a:rPr lang="en-US" dirty="0" err="1"/>
              <a:t>rfVIIa</a:t>
            </a:r>
            <a:r>
              <a:rPr lang="ar-SY" dirty="0"/>
              <a:t> بجرعة 60 مكغ/كغ لجرعتين فتم السيطرة على النزف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/>
              <a:t> </a:t>
            </a:r>
            <a:r>
              <a:rPr lang="ar-SY" dirty="0" smtClean="0"/>
              <a:t>من هنا بدأ التفكير بإستخدامه عند المرضى الذين نفشل لديهم بالسيطرة على النزف بالإجراءات التقليدية المتبعة .</a:t>
            </a:r>
            <a:endParaRPr lang="ar-SY" dirty="0"/>
          </a:p>
          <a:p>
            <a:pPr marL="0" indent="0">
              <a:buNone/>
            </a:pPr>
            <a:endParaRPr lang="ar-SY" dirty="0"/>
          </a:p>
          <a:p>
            <a:pPr>
              <a:buFont typeface="Wingdings" panose="05000000000000000000" pitchFamily="2" charset="2"/>
              <a:buChar char="ü"/>
            </a:pPr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334095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610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4800"/>
            <a:ext cx="8229600" cy="1143000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sz="4800" b="1" dirty="0" smtClean="0"/>
              <a:t>النزف داخل القحف العفوي</a:t>
            </a:r>
            <a:r>
              <a:rPr lang="en-US" sz="4800" b="1" dirty="0" smtClean="0"/>
              <a:t>ICH</a:t>
            </a:r>
            <a:endParaRPr lang="ar-SY" sz="48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5148808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SY" dirty="0" smtClean="0"/>
              <a:t> تم إستخدام الـ </a:t>
            </a:r>
            <a:r>
              <a:rPr lang="en-US" dirty="0" err="1" smtClean="0"/>
              <a:t>rfVIIa</a:t>
            </a:r>
            <a:r>
              <a:rPr lang="ar-SY" dirty="0" smtClean="0"/>
              <a:t> في تدبير النزف داخل القحف وخاصة عند مرضى الناعور مع مثبطات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/>
              <a:t> </a:t>
            </a:r>
            <a:r>
              <a:rPr lang="ar-SY" dirty="0" smtClean="0"/>
              <a:t>حاليا</a:t>
            </a:r>
            <a:r>
              <a:rPr lang="en-US" dirty="0" smtClean="0"/>
              <a:t>”</a:t>
            </a:r>
            <a:r>
              <a:rPr lang="ar-SY" dirty="0" smtClean="0"/>
              <a:t> يمكن إستخدام الـ </a:t>
            </a:r>
            <a:r>
              <a:rPr lang="en-US" dirty="0" err="1" smtClean="0"/>
              <a:t>rfVIIa</a:t>
            </a:r>
            <a:r>
              <a:rPr lang="ar-SY" dirty="0" smtClean="0"/>
              <a:t> عند مرضى النزف داخل القحف بدون إضطرابات بعوامل التخثر حيث أن هؤلاء المرضى يستفيدون من المعالجة الباكرة بالـ</a:t>
            </a:r>
            <a:r>
              <a:rPr lang="en-US" dirty="0" smtClean="0"/>
              <a:t>  </a:t>
            </a:r>
            <a:r>
              <a:rPr lang="en-US" dirty="0" err="1" smtClean="0"/>
              <a:t>rfVIIa</a:t>
            </a:r>
            <a:r>
              <a:rPr lang="ar-SY" dirty="0" smtClean="0"/>
              <a:t>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/>
              <a:t> </a:t>
            </a:r>
            <a:r>
              <a:rPr lang="ar-SY" dirty="0" smtClean="0"/>
              <a:t>عند حصول النزف داخل القحف تمتد كتلة الورم الدموي عند 50% من المرضى خلال ست ساعات .</a:t>
            </a:r>
          </a:p>
          <a:p>
            <a:pPr marL="0" indent="0">
              <a:buNone/>
            </a:pPr>
            <a:r>
              <a:rPr lang="ar-SY" dirty="0" smtClean="0"/>
              <a:t>من هنا فإن المعالجة الباكرة بالـ </a:t>
            </a:r>
            <a:r>
              <a:rPr lang="en-US" dirty="0" err="1" smtClean="0"/>
              <a:t>rFVIIa</a:t>
            </a:r>
            <a:r>
              <a:rPr lang="ar-SY" dirty="0" smtClean="0"/>
              <a:t> تمنع إمتداد النزف والمفضل خلال 120 دقيقة حسب دراسة </a:t>
            </a:r>
            <a:r>
              <a:rPr lang="en-US" dirty="0" smtClean="0"/>
              <a:t>FASTEST</a:t>
            </a:r>
            <a:r>
              <a:rPr lang="ar-SY" dirty="0" smtClean="0"/>
              <a:t>.</a:t>
            </a:r>
          </a:p>
          <a:p>
            <a:pPr marL="0" indent="0">
              <a:buNone/>
            </a:pPr>
            <a:r>
              <a:rPr lang="ar-SY" dirty="0" smtClean="0"/>
              <a:t>لكن لم تحمل تأثير على تحسن الأعراض العصبية .</a:t>
            </a:r>
          </a:p>
        </p:txBody>
      </p:sp>
    </p:spTree>
    <p:extLst>
      <p:ext uri="{BB962C8B-B14F-4D97-AF65-F5344CB8AC3E}">
        <p14:creationId xmlns:p14="http://schemas.microsoft.com/office/powerpoint/2010/main" val="5578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829"/>
            <a:ext cx="8382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Y" b="1" smtClean="0"/>
              <a:t>مرضى الرضوض غير المصابين بالناعور</a:t>
            </a:r>
            <a:endParaRPr lang="ar-S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ar-SY" dirty="0" smtClean="0"/>
              <a:t> يستخدم عند مرضى الرضوض مع نزوف لم تستجب على نقل الدم ومشتقاته والمعالجة بالـ </a:t>
            </a:r>
            <a:r>
              <a:rPr lang="en-US" dirty="0" smtClean="0"/>
              <a:t>tranexamic acid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ar-SY" dirty="0" smtClean="0"/>
              <a:t> الجرعة المستخدمة غير معروفة بشكل نهائي حيث إختلفت الجرعات المستخدمة بين (20-40) مكغ/كغ ووصلت ببعض الحالات لـ 180 مكغ/كغ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/>
              <a:t> </a:t>
            </a:r>
            <a:r>
              <a:rPr lang="ar-SY" dirty="0" smtClean="0"/>
              <a:t>أحد أفضل الجرعات المستخدمة هي (30-50) مكغ/كغ والتي يمكن أن تعاد بعد 90 دقيقة حتى  يتوقف النزف  وهي ذات الجرعة المفضلة لمرضى الجراحات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 smtClean="0"/>
              <a:t> إضافة </a:t>
            </a:r>
            <a:r>
              <a:rPr lang="en-US" dirty="0" err="1" smtClean="0"/>
              <a:t>rFVIIa</a:t>
            </a:r>
            <a:r>
              <a:rPr lang="ar-SY" dirty="0" smtClean="0"/>
              <a:t> قللت الحاجة لنقل الدم لكن لم تؤثر على معدل الوفيات .</a:t>
            </a:r>
          </a:p>
        </p:txBody>
      </p:sp>
    </p:spTree>
    <p:extLst>
      <p:ext uri="{BB962C8B-B14F-4D97-AF65-F5344CB8AC3E}">
        <p14:creationId xmlns:p14="http://schemas.microsoft.com/office/powerpoint/2010/main" val="16306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98" y="1524000"/>
            <a:ext cx="8473802" cy="3429000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ar-SY" dirty="0" smtClean="0"/>
              <a:t> حسب دراسة راجعة شملت 380 مريضا</a:t>
            </a:r>
            <a:r>
              <a:rPr lang="en-US" dirty="0" smtClean="0"/>
              <a:t>”</a:t>
            </a:r>
            <a:r>
              <a:rPr lang="ar-SY" dirty="0" smtClean="0"/>
              <a:t> مصابين برضوض شديدة ممن تلقوا الـ </a:t>
            </a:r>
            <a:r>
              <a:rPr lang="en-US" dirty="0" err="1" smtClean="0"/>
              <a:t>rFVIIa</a:t>
            </a:r>
            <a:r>
              <a:rPr lang="ar-SY" dirty="0" smtClean="0"/>
              <a:t> كانت العوامل التي تترافق مع </a:t>
            </a:r>
            <a:r>
              <a:rPr lang="ar-SY" smtClean="0"/>
              <a:t>تحسين </a:t>
            </a:r>
            <a:r>
              <a:rPr lang="ar-SY" smtClean="0"/>
              <a:t>الإستجابة </a:t>
            </a:r>
            <a:r>
              <a:rPr lang="ar-SY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الضغط الإنقباضي أكثر من 90 مم ز 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/>
              <a:t> </a:t>
            </a:r>
            <a:r>
              <a:rPr lang="ar-SY" dirty="0" smtClean="0"/>
              <a:t>تعداد الصفيحات أكثر من 100000 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/>
              <a:t> </a:t>
            </a:r>
            <a:r>
              <a:rPr lang="en-US" dirty="0" smtClean="0"/>
              <a:t>PH</a:t>
            </a:r>
            <a:r>
              <a:rPr lang="ar-SY" dirty="0" smtClean="0"/>
              <a:t> ≥ 2 ..</a:t>
            </a:r>
          </a:p>
        </p:txBody>
      </p:sp>
    </p:spTree>
    <p:extLst>
      <p:ext uri="{BB962C8B-B14F-4D97-AF65-F5344CB8AC3E}">
        <p14:creationId xmlns:p14="http://schemas.microsoft.com/office/powerpoint/2010/main" val="1243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4187</TotalTime>
  <Words>986</Words>
  <Application>Microsoft Office PowerPoint</Application>
  <PresentationFormat>On-screen Show (4:3)</PresentationFormat>
  <Paragraphs>71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OFF-LABEL USE OF rFVIIa</vt:lpstr>
      <vt:lpstr>PowerPoint Presentation</vt:lpstr>
      <vt:lpstr>إستخدام الـ rVIIa في الأمراض الدموية</vt:lpstr>
      <vt:lpstr>PowerPoint Presentation</vt:lpstr>
      <vt:lpstr>PowerPoint Presentation</vt:lpstr>
      <vt:lpstr>النزف داخل القحف العفويICH</vt:lpstr>
      <vt:lpstr>PowerPoint Presentation</vt:lpstr>
      <vt:lpstr>مرضى الرضوض غير المصابين بالناعور</vt:lpstr>
      <vt:lpstr>PowerPoint Presentation</vt:lpstr>
      <vt:lpstr>PowerPoint Presentation</vt:lpstr>
      <vt:lpstr>PowerPoint Presentation</vt:lpstr>
      <vt:lpstr>PowerPoint Presentation</vt:lpstr>
      <vt:lpstr>إستخدام الـ rfVIIa بالجراحات</vt:lpstr>
      <vt:lpstr>PowerPoint Presentation</vt:lpstr>
      <vt:lpstr>PowerPoint Presentation</vt:lpstr>
      <vt:lpstr>النزوف الرئوية</vt:lpstr>
      <vt:lpstr>النزوف بعد الولادة</vt:lpstr>
      <vt:lpstr>إستخدام الـ rFVIIa في الأمراض الكبدية</vt:lpstr>
      <vt:lpstr>PowerPoint Presentation</vt:lpstr>
      <vt:lpstr>الإضطرابات الدموية النادرة </vt:lpstr>
      <vt:lpstr>PowerPoint Presentation</vt:lpstr>
      <vt:lpstr>PowerPoint Presentation</vt:lpstr>
      <vt:lpstr>PowerPoint Presentation</vt:lpstr>
    </vt:vector>
  </TitlesOfParts>
  <Company>2o1O ;)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التخثر المنتشر داخل الأوعية</dc:title>
  <dc:creator>USER</dc:creator>
  <cp:lastModifiedBy>yani</cp:lastModifiedBy>
  <cp:revision>858</cp:revision>
  <dcterms:created xsi:type="dcterms:W3CDTF">2014-05-25T01:03:29Z</dcterms:created>
  <dcterms:modified xsi:type="dcterms:W3CDTF">2023-12-12T11:40:20Z</dcterms:modified>
</cp:coreProperties>
</file>